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7"/>
  </p:notesMasterIdLst>
  <p:sldIdLst>
    <p:sldId id="257" r:id="rId2"/>
    <p:sldId id="334" r:id="rId3"/>
    <p:sldId id="390" r:id="rId4"/>
    <p:sldId id="391" r:id="rId5"/>
    <p:sldId id="392" r:id="rId6"/>
    <p:sldId id="393" r:id="rId7"/>
    <p:sldId id="394" r:id="rId8"/>
    <p:sldId id="396" r:id="rId9"/>
    <p:sldId id="397" r:id="rId10"/>
    <p:sldId id="398" r:id="rId11"/>
    <p:sldId id="399" r:id="rId12"/>
    <p:sldId id="400" r:id="rId13"/>
    <p:sldId id="401" r:id="rId14"/>
    <p:sldId id="402" r:id="rId15"/>
    <p:sldId id="403" r:id="rId16"/>
  </p:sldIdLst>
  <p:sldSz cx="9144000" cy="6858000" type="screen4x3"/>
  <p:notesSz cx="6797675" cy="99266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66FF"/>
    <a:srgbClr val="6600FF"/>
    <a:srgbClr val="FFFFCC"/>
    <a:srgbClr val="B8E08C"/>
    <a:srgbClr val="009900"/>
    <a:srgbClr val="FF00FF"/>
    <a:srgbClr val="FF3300"/>
    <a:srgbClr val="0000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67" autoAdjust="0"/>
    <p:restoredTop sz="94660"/>
  </p:normalViewPr>
  <p:slideViewPr>
    <p:cSldViewPr>
      <p:cViewPr>
        <p:scale>
          <a:sx n="75" d="100"/>
          <a:sy n="75" d="100"/>
        </p:scale>
        <p:origin x="-744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40DCA81-2F5B-48C5-8CA6-F08BEAF74E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4344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5D56144-10B0-4956-8FB9-9141B25C11F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B300558-EA77-4D2C-8584-7AD81E0BDCF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682F905-3520-4007-A139-E9FFA0231EE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9FB2E4F-0732-479E-88D1-8BD1C163D11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E58F989-A855-431C-88F2-158144EB47D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19669FC-F373-4D4F-ABD7-16B178150B0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2AE7F79-D6EB-4E2F-8E78-0230E106ED6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B27653D-BFC3-4391-A8F9-7CF029FB4B7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F885AAB-E671-4516-8261-423ADA925D2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7FAC891-83C8-4A44-BF20-10C060D0ACC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E91E877-E572-4333-A9BB-2A91191D915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8C80854-CC23-4A9D-9F3D-5F76C170826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Grp="1" noChangeArrowheads="1"/>
          </p:cNvSpPr>
          <p:nvPr>
            <p:ph type="ctrTitle" idx="4294967295"/>
          </p:nvPr>
        </p:nvSpPr>
        <p:spPr>
          <a:xfrm>
            <a:off x="357158" y="2214554"/>
            <a:ext cx="8572528" cy="201612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6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>INFIBAGUE</a:t>
            </a:r>
            <a:br>
              <a:rPr lang="es-MX" sz="6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0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0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> </a:t>
            </a:r>
            <a:br>
              <a:rPr lang="es-MX" sz="40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/>
                <a:latin typeface="Franklin Gothic Heavy" pitchFamily="34" charset="0"/>
              </a:rPr>
              <a:t>DIAGNOSTICO </a:t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/>
                <a:latin typeface="Franklin Gothic Heavy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/>
                <a:latin typeface="Franklin Gothic Heavy" pitchFamily="34" charset="0"/>
              </a:rPr>
              <a:t>ACTUALIZACION MECI</a:t>
            </a: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  <a:t/>
            </a:r>
            <a:b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</a:br>
            <a:r>
              <a:rPr lang="es-MX" sz="4400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Heavy" pitchFamily="34" charset="0"/>
              </a:rPr>
              <a:t>AGOSTO 2014</a:t>
            </a:r>
            <a: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  <a:t/>
            </a:r>
            <a:br>
              <a:rPr lang="es-MX" sz="4400" i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Ultra Bold" pitchFamily="34" charset="0"/>
              </a:rPr>
            </a:br>
            <a:endParaRPr lang="es-ES" sz="4400" i="1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 descr="LOGOINFI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459333"/>
            <a:ext cx="2776133" cy="128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 BANFUTU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3827" y="2699557"/>
            <a:ext cx="2960990" cy="104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71538" y="3071810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haroni" pitchFamily="2" charset="-79"/>
                <a:cs typeface="Aharoni" pitchFamily="2" charset="-79"/>
              </a:rPr>
              <a:t>FASE DIAGNOSTICO 2014.</a:t>
            </a:r>
            <a:endParaRPr lang="es-CO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12562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309874"/>
              </p:ext>
            </p:extLst>
          </p:nvPr>
        </p:nvGraphicFramePr>
        <p:xfrm>
          <a:off x="107504" y="404813"/>
          <a:ext cx="8964613" cy="550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3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Acuerdos, Compromisos y Protocolos Éticos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 con los principios y valores de la entidad, construido participativamente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Acto Administrativo que Adopta el Documento con los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principios y valores de la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Socialización de los Principios y valores de la organización a todos los servidores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Desarrollo del Talento Humano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Manual de funciones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y competencias laborales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Plan Institucional de Formación y Capacitación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Programa de Inducción y Re inducción realizado a los servidores vinculados a la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Programa de Re inducción en respuesta a cambios organizacionales  técnicos o normativos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412" y="379008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966" y="379008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11977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4" y="11977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11977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191787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191892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191787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263900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263900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263795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321402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79008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415" y="321402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2" y="321402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443815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71" y="5212900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3266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018993"/>
              </p:ext>
            </p:extLst>
          </p:nvPr>
        </p:nvGraphicFramePr>
        <p:xfrm>
          <a:off x="107504" y="404813"/>
          <a:ext cx="8964613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Desarrollo del Talento Humano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Programa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de Bienestar</a:t>
                      </a: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Plan de incentivos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Procesos meritocráticos de cargos directivos en las entidades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donde aplique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Mecanismos de evaluación del desempeño acorde a la normatividad que aplique a la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Planes,</a:t>
                      </a:r>
                      <a:r>
                        <a:rPr kumimoji="0" lang="es-CO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Programas y Proyectos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Misión,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Visión y Objetivos Institucionales adoptados y divulgados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Documentos que soporten la revisión sobre las necesidades de los usuarios, legales y de presupuesto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3" y="428206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339" y="426427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11977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4" y="11977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11977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191787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191892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191787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263900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263900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263795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344170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426427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415" y="344170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2" y="342952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4" y="515823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340" y="514045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14045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0496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493939"/>
              </p:ext>
            </p:extLst>
          </p:nvPr>
        </p:nvGraphicFramePr>
        <p:xfrm>
          <a:off x="107504" y="404813"/>
          <a:ext cx="8964613" cy="562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3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Planes,</a:t>
                      </a:r>
                      <a:r>
                        <a:rPr kumimoji="0" lang="es-CO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Programas y Proyectos</a:t>
                      </a: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Planes operativos con cronogramas y responsables</a:t>
                      </a:r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Fichas de indicadores para medir el avance en la planeación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Procesos de seguimiento y evaluación que incluya la satisfacción del cliente y partes interesadas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rowSpan="3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Modelo de operación por procesos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Caracterizaciones de proceso elaboradas y divulgadas a todos los funcionarios de la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Mapa de Procesos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Indicadores por proceso para realizar la medición correspondiente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16" y="400506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548808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11977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4" y="11977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11977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220486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220591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220486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718" y="472619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472619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472619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8214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718" y="548808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3" y="400506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402679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551723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355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361297"/>
              </p:ext>
            </p:extLst>
          </p:nvPr>
        </p:nvGraphicFramePr>
        <p:xfrm>
          <a:off x="107504" y="404813"/>
          <a:ext cx="8964613" cy="489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Modelo de operación por procesos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Actas de reuniones u otro soporte para revisiones o ajustes a los procesos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Procedimientos diseñados de acuerdo a las actividades que desarrollan los procesos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Actas u otro documento que soporte la divulgación de los procedimientos a todos los funcionarios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Documentos u otros soportes que evidencian el seguimiento a los controles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Estructura Organizacional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Evidencias que soporten la comunicación a todo el personal para sensibilizar la relación entre la estructura y los procesos de la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16" y="357301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11977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4" y="11977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11977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191683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191683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191787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718" y="458112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274320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3" y="357301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357301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1915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952553"/>
              </p:ext>
            </p:extLst>
          </p:nvPr>
        </p:nvGraphicFramePr>
        <p:xfrm>
          <a:off x="107504" y="404813"/>
          <a:ext cx="8964613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Indicadores de Gestión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Fichas de Indicadores donde se registra y hace seguimiento a la gestión</a:t>
                      </a:r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Cuadros de control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para seguimiento a los indicadores clave de los procesos</a:t>
                      </a:r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Políticas de Operación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 que contiene las políticas de operación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Actas u otro documento que soporte la divulgación de las políticas de operación a todos los funcionarios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126980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4" y="126980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126980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249394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249394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249289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5803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59" y="335803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335699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29414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605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037419"/>
              </p:ext>
            </p:extLst>
          </p:nvPr>
        </p:nvGraphicFramePr>
        <p:xfrm>
          <a:off x="107504" y="404813"/>
          <a:ext cx="8964613" cy="553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5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Administración de Riesgos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Definición desde la Alta Dirección de la política de Administración del Riesgo, donde se incluya la metodología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a utilizar para su desarrollo</a:t>
                      </a: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Mapas de riesgos por proceso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Mapa Institucional de Riesgos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Actas u otro documento que soporte la divulgación de los mapas de riesgos a todos los funcionarios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 la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Documentos u otros soportes que evidencian el seguimiento a los controles establecidos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para los riesgos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16" y="3501010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530120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2708920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270996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2708920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718" y="436510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436510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436510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718" y="530120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3" y="350100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352273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530120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247" y="155679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9482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733544"/>
              </p:ext>
            </p:extLst>
          </p:nvPr>
        </p:nvGraphicFramePr>
        <p:xfrm>
          <a:off x="107504" y="404813"/>
          <a:ext cx="8964613" cy="531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5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Autoevaluación Institucional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Documentos soporte sobre aplicación de encuestas de autoevaluación de los procesos</a:t>
                      </a:r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Documentos soporte sobre realización de talleres de autoevaluación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Informes u otros soportes de informes de autoevaluación realizados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Informes sobre Análisis de los indicadores por proceso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Informes de gestión por proceso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16" y="364607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515823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249289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249289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249289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718" y="4509120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451016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718" y="515823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3" y="364502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364607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515823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59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376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308352"/>
              </p:ext>
            </p:extLst>
          </p:nvPr>
        </p:nvGraphicFramePr>
        <p:xfrm>
          <a:off x="107504" y="404813"/>
          <a:ext cx="8964613" cy="489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5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Auditoría Interna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Informes pormenorizados</a:t>
                      </a:r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Resultados informe ejecutivo anual realizado ante el DAFP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Procedimiento para auditoría interna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Programa anual de auditorías aprobado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Informes de auditorías realizadas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16" y="292599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472514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1988840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1988840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1988840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718" y="386104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386209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718" y="472514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3" y="292494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292599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472514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9675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59" y="119675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119675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367" y="386104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5732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221273"/>
              </p:ext>
            </p:extLst>
          </p:nvPr>
        </p:nvGraphicFramePr>
        <p:xfrm>
          <a:off x="107504" y="404813"/>
          <a:ext cx="8964613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Plan de Mejoramiento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Herramienta definida para la construcción del plan de mejoramiento</a:t>
                      </a:r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Documentos que evidencien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el seguimiento a los planes de mejoramiento</a:t>
                      </a:r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3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256595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256595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256595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4181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59" y="134181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134181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8610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663310"/>
              </p:ext>
            </p:extLst>
          </p:nvPr>
        </p:nvGraphicFramePr>
        <p:xfrm>
          <a:off x="107504" y="404813"/>
          <a:ext cx="8964613" cy="531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5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Información y Comunicación Externa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Mecanismos para recepción,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registro y atención de sugerencias, recomendaciones, peticiones, quejas o reclamos por parte de la ciudadanía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Mecanismos de consulta para la obtención de información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requerida para la gestión de la entidad</a:t>
                      </a:r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Publicación en página web de la información relacionada con la planeación institucional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Publicación en página web de los formularios oficiales relacionados con trámites de los ciudadanos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Mecanismos para recepción,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registro y atención de sugerencias, recomendaciones, peticiones, quejas o reclamos por parte de la ciudadanía</a:t>
                      </a:r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16" y="242193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400506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400506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400506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3" y="242088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242193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59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15" y="494221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328603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0" y="328603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2" y="328603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9411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0" y="494221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0243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873454"/>
              </p:ext>
            </p:extLst>
          </p:nvPr>
        </p:nvGraphicFramePr>
        <p:xfrm>
          <a:off x="107504" y="404813"/>
          <a:ext cx="8964613" cy="522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Información y Comunicación Externa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Lineamientos de planeación establecidos para llevar a cabo el proceso de rendición de cuentas</a:t>
                      </a:r>
                    </a:p>
                    <a:p>
                      <a:pPr algn="ctr"/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Actas u otros documentos que soporten la realización de procesos de rendición de cuentas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Publicación en página web de los resultados de la última rendición de cuentas realizada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Actas u otros documentos que evidencien la realización de otro tipo de contacto con la ciudadanía (diferente a la rendición de cuentas)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59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47981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0" y="47981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2" y="479819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49394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247" y="370126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3086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539001"/>
              </p:ext>
            </p:extLst>
          </p:nvPr>
        </p:nvGraphicFramePr>
        <p:xfrm>
          <a:off x="107504" y="404813"/>
          <a:ext cx="8964613" cy="61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5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Información y Comunicación Interna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Mecanismos para recibir sugerencias o solicitudes de los funcionarios</a:t>
                      </a:r>
                    </a:p>
                    <a:p>
                      <a:pPr algn="ctr"/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Tablas de retención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documental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Fuentes internas de información: Manuales, actas, actos administrativos, u otros documentos necesarios para la gestión de los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procesos, de fácil acceso y sistematizados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Política y Plan de comunicaciones establecido y divulgado a todos los funcionarios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Matriz de responsabilidades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16" y="227791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508623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508623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5086231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3" y="2276872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2277919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59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357406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0" y="357406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2" y="357406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792" y="602128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883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179388" y="404813"/>
            <a:ext cx="7129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08" name="Text Box 16"/>
          <p:cNvSpPr txBox="1">
            <a:spLocks noChangeArrowheads="1"/>
          </p:cNvSpPr>
          <p:nvPr/>
        </p:nvSpPr>
        <p:spPr bwMode="auto">
          <a:xfrm>
            <a:off x="2339975" y="28527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1" name="Text Box 29"/>
          <p:cNvSpPr txBox="1">
            <a:spLocks noChangeArrowheads="1"/>
          </p:cNvSpPr>
          <p:nvPr/>
        </p:nvSpPr>
        <p:spPr bwMode="auto">
          <a:xfrm>
            <a:off x="3687763" y="3000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3" name="Text Box 31"/>
          <p:cNvSpPr txBox="1">
            <a:spLocks noChangeArrowheads="1"/>
          </p:cNvSpPr>
          <p:nvPr/>
        </p:nvSpPr>
        <p:spPr bwMode="auto">
          <a:xfrm>
            <a:off x="2895600" y="35417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3255963" y="36131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s-CO" sz="2800" b="1" i="1">
              <a:solidFill>
                <a:srgbClr val="0A38B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245893"/>
              </p:ext>
            </p:extLst>
          </p:nvPr>
        </p:nvGraphicFramePr>
        <p:xfrm>
          <a:off x="107504" y="404813"/>
          <a:ext cx="8964613" cy="605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195"/>
                <a:gridCol w="2424820"/>
                <a:gridCol w="881753"/>
                <a:gridCol w="982880"/>
                <a:gridCol w="1152128"/>
                <a:gridCol w="936104"/>
                <a:gridCol w="10437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ELEMENTO DE CONTROL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itchFamily="34" charset="0"/>
                          <a:cs typeface="Aharoni" pitchFamily="2" charset="-79"/>
                        </a:rPr>
                        <a:t>PRODUCTOS MINIMOS</a:t>
                      </a:r>
                      <a:endParaRPr lang="es-ES" sz="16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NO EXISTE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SE ENCUENTRA EN PROCESO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ESTA DOCUMENTADO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EVALUADO/REVISADO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 Narrow" pitchFamily="34" charset="0"/>
                          <a:cs typeface="Aharoni" pitchFamily="2" charset="-79"/>
                        </a:rPr>
                        <a:t>EVIDENCIA ENCONTRADA</a:t>
                      </a:r>
                      <a:endParaRPr lang="es-ES" sz="1100" dirty="0"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anchor="ctr" anchorCtr="1"/>
                </a:tc>
              </a:tr>
              <a:tr h="152400">
                <a:tc rowSpan="6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Sistemas de Información y Comunicación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Sistema de información para el proceso documental institucional</a:t>
                      </a:r>
                    </a:p>
                    <a:p>
                      <a:pPr algn="ctr"/>
                      <a:endParaRPr kumimoji="0" lang="es-ES" sz="14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828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Sistema de información para la atención a las peticiones,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quejas, reclamaciones o recursos de los ciudadanos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Sistemas de información para el manejo de los recursos humanos, físicos,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tecnológicos y financieros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Página web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Punto de atención al usuario</a:t>
                      </a:r>
                    </a:p>
                    <a:p>
                      <a:pPr marL="0" algn="ctr" rtl="0" eaLnBrk="1" latinLnBrk="0" hangingPunct="1"/>
                      <a:endParaRPr kumimoji="0" lang="es-ES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  <a:tr h="152400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kern="120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Otros medios de comunicación virtual (chat, foro, redes sociales)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 Narrow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16" y="242193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2" y="465313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1" y="465313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3" y="4653136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3" y="242088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2421935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59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1340768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364502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60" y="364502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2" y="3645024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37426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59" y="537426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5374263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95032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59" y="595032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usuario\AppData\Local\Microsoft\Windows\Temporary Internet Files\Content.IE5\0PBSYTYC\MC9004325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71" y="5950327"/>
            <a:ext cx="431001" cy="43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908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12051</TotalTime>
  <Words>1006</Words>
  <Application>Microsoft Office PowerPoint</Application>
  <PresentationFormat>Presentación en pantalla (4:3)</PresentationFormat>
  <Paragraphs>211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Concurrencia</vt:lpstr>
      <vt:lpstr>   INFIBAGUE       DIAGNOSTICO  ACTUALIZACION MECI AGOSTO 2014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XP Colossus Edition 2 Reloaded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GESTIÓN    AÑO 2010</dc:title>
  <dc:creator>usuario</dc:creator>
  <cp:lastModifiedBy>usuario</cp:lastModifiedBy>
  <cp:revision>987</cp:revision>
  <cp:lastPrinted>2015-02-19T09:32:38Z</cp:lastPrinted>
  <dcterms:created xsi:type="dcterms:W3CDTF">2010-12-29T02:39:15Z</dcterms:created>
  <dcterms:modified xsi:type="dcterms:W3CDTF">2015-02-19T09:33:01Z</dcterms:modified>
</cp:coreProperties>
</file>